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handoutMasterIdLst>
    <p:handoutMasterId r:id="rId19"/>
  </p:handoutMasterIdLst>
  <p:sldIdLst>
    <p:sldId id="256" r:id="rId3"/>
    <p:sldId id="275" r:id="rId4"/>
    <p:sldId id="276" r:id="rId6"/>
    <p:sldId id="291" r:id="rId7"/>
    <p:sldId id="292" r:id="rId8"/>
    <p:sldId id="277" r:id="rId9"/>
    <p:sldId id="293" r:id="rId10"/>
    <p:sldId id="295" r:id="rId11"/>
    <p:sldId id="294" r:id="rId12"/>
    <p:sldId id="298" r:id="rId13"/>
    <p:sldId id="300" r:id="rId14"/>
    <p:sldId id="301" r:id="rId15"/>
    <p:sldId id="296" r:id="rId16"/>
    <p:sldId id="297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2" autoAdjust="0"/>
    <p:restoredTop sz="94626"/>
  </p:normalViewPr>
  <p:slideViewPr>
    <p:cSldViewPr snapToGrid="0">
      <p:cViewPr varScale="1">
        <p:scale>
          <a:sx n="79" d="100"/>
          <a:sy n="79" d="100"/>
        </p:scale>
        <p:origin x="82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0E34FE-A51F-47F1-A718-84B08F1A1BBF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DA9ED8-5AEB-477C-9561-3AE01C97D14E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pPr>
            <a:buNone/>
          </a:pPr>
          <a:r>
            <a:rPr lang="en-US" b="1" i="0" baseline="0" dirty="0"/>
            <a:t>Models Used</a:t>
          </a:r>
          <a:r>
            <a:rPr lang="en-US" b="0" i="0" baseline="0" dirty="0"/>
            <a:t>:</a:t>
          </a:r>
          <a:endParaRPr lang="en-US" dirty="0"/>
        </a:p>
      </dgm:t>
    </dgm:pt>
    <dgm:pt modelId="{F32266A3-CEBE-47AD-80E1-9B3DBE4D2B9A}" cxnId="{23CAA76F-BDDE-4817-B77E-9954EE3812E0}" type="parTrans">
      <dgm:prSet/>
      <dgm:spPr/>
      <dgm:t>
        <a:bodyPr/>
        <a:lstStyle/>
        <a:p>
          <a:endParaRPr lang="en-US"/>
        </a:p>
      </dgm:t>
    </dgm:pt>
    <dgm:pt modelId="{12F5B0F4-EDF8-4949-9789-8FC92F40AF33}" cxnId="{23CAA76F-BDDE-4817-B77E-9954EE3812E0}" type="sibTrans">
      <dgm:prSet/>
      <dgm:spPr/>
      <dgm:t>
        <a:bodyPr/>
        <a:lstStyle/>
        <a:p>
          <a:endParaRPr lang="en-US"/>
        </a:p>
      </dgm:t>
    </dgm:pt>
    <dgm:pt modelId="{C85621A5-5D60-40B8-9352-7B3B7E564D78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pPr>
            <a:buFont typeface="+mj-lt"/>
            <a:buAutoNum type="arabicParenR"/>
          </a:pPr>
          <a:r>
            <a:rPr lang="en-US" b="0" i="0" baseline="0" dirty="0"/>
            <a:t>Linear Regression</a:t>
          </a:r>
          <a:endParaRPr lang="en-US" dirty="0"/>
        </a:p>
      </dgm:t>
    </dgm:pt>
    <dgm:pt modelId="{8B14C92E-F9B8-41E9-B67F-8D4DE53820D1}" cxnId="{DC8E1EB4-45D8-4A93-9DBD-0B675C997475}" type="parTrans">
      <dgm:prSet/>
      <dgm:spPr/>
      <dgm:t>
        <a:bodyPr/>
        <a:lstStyle/>
        <a:p>
          <a:endParaRPr lang="en-US"/>
        </a:p>
      </dgm:t>
    </dgm:pt>
    <dgm:pt modelId="{EA2E1342-26D1-45CE-9298-00957A531E96}" cxnId="{DC8E1EB4-45D8-4A93-9DBD-0B675C997475}" type="sibTrans">
      <dgm:prSet/>
      <dgm:spPr/>
      <dgm:t>
        <a:bodyPr/>
        <a:lstStyle/>
        <a:p>
          <a:endParaRPr lang="en-US"/>
        </a:p>
      </dgm:t>
    </dgm:pt>
    <dgm:pt modelId="{29F09177-2D9B-4035-8AB7-BB468A656AA1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pPr>
            <a:buFont typeface="+mj-lt"/>
            <a:buAutoNum type="arabicParenR"/>
          </a:pPr>
          <a:r>
            <a:rPr lang="en-US" b="0" i="0" baseline="0" dirty="0"/>
            <a:t>Random Forest Regressor</a:t>
          </a:r>
          <a:endParaRPr lang="en-US" dirty="0"/>
        </a:p>
      </dgm:t>
    </dgm:pt>
    <dgm:pt modelId="{808192C2-45F5-413C-BD68-4AC90D2D997C}" cxnId="{FB7C1E74-80FE-4174-8021-30D87FA769FF}" type="parTrans">
      <dgm:prSet/>
      <dgm:spPr/>
      <dgm:t>
        <a:bodyPr/>
        <a:lstStyle/>
        <a:p>
          <a:endParaRPr lang="en-US"/>
        </a:p>
      </dgm:t>
    </dgm:pt>
    <dgm:pt modelId="{2006DB1A-E565-4676-8AC4-E873D2E5C425}" cxnId="{FB7C1E74-80FE-4174-8021-30D87FA769FF}" type="sibTrans">
      <dgm:prSet/>
      <dgm:spPr/>
      <dgm:t>
        <a:bodyPr/>
        <a:lstStyle/>
        <a:p>
          <a:endParaRPr lang="en-US"/>
        </a:p>
      </dgm:t>
    </dgm:pt>
    <dgm:pt modelId="{51FD3562-0C66-4F3D-A8ED-C602158EAAE5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pPr>
            <a:buFont typeface="+mj-lt"/>
            <a:buAutoNum type="arabicParenR"/>
          </a:pPr>
          <a:r>
            <a:rPr lang="en-US" b="0" i="0" baseline="0" dirty="0"/>
            <a:t>Support Vector Regressor</a:t>
          </a:r>
          <a:endParaRPr lang="en-US" dirty="0"/>
        </a:p>
      </dgm:t>
    </dgm:pt>
    <dgm:pt modelId="{1443EBDA-34CE-4A01-87CE-0C107DC307A7}" cxnId="{453C08A9-791A-4198-825B-3136EC792507}" type="parTrans">
      <dgm:prSet/>
      <dgm:spPr/>
      <dgm:t>
        <a:bodyPr/>
        <a:lstStyle/>
        <a:p>
          <a:endParaRPr lang="en-US"/>
        </a:p>
      </dgm:t>
    </dgm:pt>
    <dgm:pt modelId="{F9045291-4503-429C-BE18-C918A7E66171}" cxnId="{453C08A9-791A-4198-825B-3136EC792507}" type="sibTrans">
      <dgm:prSet/>
      <dgm:spPr/>
      <dgm:t>
        <a:bodyPr/>
        <a:lstStyle/>
        <a:p>
          <a:endParaRPr lang="en-US"/>
        </a:p>
      </dgm:t>
    </dgm:pt>
    <dgm:pt modelId="{56A225A3-833A-4BA5-8672-5488364E7E71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pPr>
            <a:buFont typeface="+mj-lt"/>
            <a:buAutoNum type="arabicParenR"/>
          </a:pPr>
          <a:r>
            <a:rPr lang="en-US" b="0" i="0" baseline="0" dirty="0" err="1"/>
            <a:t>XGBoost</a:t>
          </a:r>
          <a:endParaRPr lang="en-US" dirty="0"/>
        </a:p>
      </dgm:t>
    </dgm:pt>
    <dgm:pt modelId="{8B340204-C816-4D86-BF5F-562B942B426D}" cxnId="{0FC695A5-0D5A-439B-964A-28439E7E406B}" type="parTrans">
      <dgm:prSet/>
      <dgm:spPr/>
      <dgm:t>
        <a:bodyPr/>
        <a:lstStyle/>
        <a:p>
          <a:endParaRPr lang="en-US"/>
        </a:p>
      </dgm:t>
    </dgm:pt>
    <dgm:pt modelId="{26F68F0D-2BF6-451B-BD5C-2F17C9DC7C94}" cxnId="{0FC695A5-0D5A-439B-964A-28439E7E406B}" type="sibTrans">
      <dgm:prSet/>
      <dgm:spPr/>
      <dgm:t>
        <a:bodyPr/>
        <a:lstStyle/>
        <a:p>
          <a:endParaRPr lang="en-US"/>
        </a:p>
      </dgm:t>
    </dgm:pt>
    <dgm:pt modelId="{B1F7A88F-096A-48A3-8472-A8AFC2F3357A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pPr>
            <a:buFont typeface="+mj-lt"/>
            <a:buAutoNum type="arabicParenR"/>
          </a:pPr>
          <a:r>
            <a:rPr lang="en-US" b="0" i="0" baseline="0" dirty="0"/>
            <a:t>Decision Tree Regressor</a:t>
          </a:r>
          <a:endParaRPr lang="en-US" dirty="0"/>
        </a:p>
      </dgm:t>
    </dgm:pt>
    <dgm:pt modelId="{52D0CFA7-C326-4406-8852-57113DC52197}" cxnId="{C8B8EC39-472D-44EA-B13A-FE4CA61FE4FA}" type="parTrans">
      <dgm:prSet/>
      <dgm:spPr/>
      <dgm:t>
        <a:bodyPr/>
        <a:lstStyle/>
        <a:p>
          <a:endParaRPr lang="en-US"/>
        </a:p>
      </dgm:t>
    </dgm:pt>
    <dgm:pt modelId="{7F80406E-27C2-4DDC-951C-1D4CB32AD498}" cxnId="{C8B8EC39-472D-44EA-B13A-FE4CA61FE4FA}" type="sibTrans">
      <dgm:prSet/>
      <dgm:spPr/>
      <dgm:t>
        <a:bodyPr/>
        <a:lstStyle/>
        <a:p>
          <a:endParaRPr lang="en-US"/>
        </a:p>
      </dgm:t>
    </dgm:pt>
    <dgm:pt modelId="{1BBE08B7-2092-4EF0-BF4A-84B61DD6B78B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pPr>
            <a:buFont typeface="+mj-lt"/>
            <a:buAutoNum type="arabicParenR"/>
          </a:pPr>
          <a:r>
            <a:rPr lang="en-US" b="0" i="0" baseline="0" dirty="0"/>
            <a:t>K-Nearest Neighbors</a:t>
          </a:r>
          <a:endParaRPr lang="en-US" dirty="0"/>
        </a:p>
      </dgm:t>
    </dgm:pt>
    <dgm:pt modelId="{72F5F759-0EBE-409A-8031-1D601839D7D1}" cxnId="{FFE49CED-92F3-40BE-A2FB-99BEC679BABC}" type="parTrans">
      <dgm:prSet/>
      <dgm:spPr/>
      <dgm:t>
        <a:bodyPr/>
        <a:lstStyle/>
        <a:p>
          <a:endParaRPr lang="en-US"/>
        </a:p>
      </dgm:t>
    </dgm:pt>
    <dgm:pt modelId="{4A3491DB-840B-4283-BD84-E8A1A99A3137}" cxnId="{FFE49CED-92F3-40BE-A2FB-99BEC679BABC}" type="sibTrans">
      <dgm:prSet/>
      <dgm:spPr/>
      <dgm:t>
        <a:bodyPr/>
        <a:lstStyle/>
        <a:p>
          <a:endParaRPr lang="en-US"/>
        </a:p>
      </dgm:t>
    </dgm:pt>
    <dgm:pt modelId="{F283CCBB-BF09-4B21-BFF9-20CBE218CAB7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pPr>
            <a:buFont typeface="+mj-lt"/>
            <a:buAutoNum type="arabicParenR"/>
          </a:pPr>
          <a:r>
            <a:rPr lang="en-US" b="0" i="0" baseline="0" dirty="0"/>
            <a:t>Gradient Boosting Regressor</a:t>
          </a:r>
          <a:endParaRPr lang="en-US" dirty="0"/>
        </a:p>
      </dgm:t>
    </dgm:pt>
    <dgm:pt modelId="{6318E201-99A3-4B57-BF75-C7E63E354435}" cxnId="{0D31DA0E-CCBC-47E6-A915-D0E690758E88}" type="parTrans">
      <dgm:prSet/>
      <dgm:spPr/>
      <dgm:t>
        <a:bodyPr/>
        <a:lstStyle/>
        <a:p>
          <a:endParaRPr lang="en-US"/>
        </a:p>
      </dgm:t>
    </dgm:pt>
    <dgm:pt modelId="{5EE46122-EB91-4663-93FD-FE9F30496BDA}" cxnId="{0D31DA0E-CCBC-47E6-A915-D0E690758E88}" type="sibTrans">
      <dgm:prSet/>
      <dgm:spPr/>
      <dgm:t>
        <a:bodyPr/>
        <a:lstStyle/>
        <a:p>
          <a:endParaRPr lang="en-US"/>
        </a:p>
      </dgm:t>
    </dgm:pt>
    <dgm:pt modelId="{99E00EEA-8D34-4150-B792-811185F09C14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pPr>
            <a:buFont typeface="+mj-lt"/>
            <a:buAutoNum type="arabicParenR"/>
          </a:pPr>
          <a:r>
            <a:rPr lang="en-US" b="0" i="0" baseline="0" dirty="0"/>
            <a:t>AdaBoost Regressor</a:t>
          </a:r>
          <a:endParaRPr lang="en-US" dirty="0"/>
        </a:p>
      </dgm:t>
    </dgm:pt>
    <dgm:pt modelId="{DBA214D6-F4EE-41ED-899C-588A05B801C6}" cxnId="{1DA39054-4A52-4875-B922-141BC5918E45}" type="parTrans">
      <dgm:prSet/>
      <dgm:spPr/>
      <dgm:t>
        <a:bodyPr/>
        <a:lstStyle/>
        <a:p>
          <a:endParaRPr lang="en-US"/>
        </a:p>
      </dgm:t>
    </dgm:pt>
    <dgm:pt modelId="{AE6F3C9E-F52B-4A5B-9C7A-87E47A834308}" cxnId="{1DA39054-4A52-4875-B922-141BC5918E45}" type="sibTrans">
      <dgm:prSet/>
      <dgm:spPr/>
      <dgm:t>
        <a:bodyPr/>
        <a:lstStyle/>
        <a:p>
          <a:endParaRPr lang="en-US"/>
        </a:p>
      </dgm:t>
    </dgm:pt>
    <dgm:pt modelId="{386AB9FF-FFB5-48FC-B2D4-568AE2E641CB}">
      <dgm:prSet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en-US" b="1" i="0" baseline="0" dirty="0"/>
            <a:t>Performance Metrics</a:t>
          </a:r>
          <a:r>
            <a:rPr lang="en-US" b="0" i="0" baseline="0" dirty="0"/>
            <a:t>: </a:t>
          </a:r>
        </a:p>
        <a:p>
          <a:r>
            <a:rPr lang="en-US" b="0" i="0" baseline="0" dirty="0"/>
            <a:t>R² and Mean Absolute Error (MAE) for both training and test data. </a:t>
          </a:r>
          <a:endParaRPr lang="en-US" dirty="0"/>
        </a:p>
      </dgm:t>
    </dgm:pt>
    <dgm:pt modelId="{1942491A-D120-49FF-B6CC-531B4ECD3803}" cxnId="{5836BAF6-AAB7-4962-8E51-B97AC1BEA684}" type="parTrans">
      <dgm:prSet/>
      <dgm:spPr/>
      <dgm:t>
        <a:bodyPr/>
        <a:lstStyle/>
        <a:p>
          <a:endParaRPr lang="en-US"/>
        </a:p>
      </dgm:t>
    </dgm:pt>
    <dgm:pt modelId="{08F50422-2576-44D0-9648-C6F409585714}" cxnId="{5836BAF6-AAB7-4962-8E51-B97AC1BEA684}" type="sibTrans">
      <dgm:prSet/>
      <dgm:spPr/>
      <dgm:t>
        <a:bodyPr/>
        <a:lstStyle/>
        <a:p>
          <a:endParaRPr lang="en-US"/>
        </a:p>
      </dgm:t>
    </dgm:pt>
    <dgm:pt modelId="{0BCAC8E9-DF4D-4A55-9D7C-0D0DD92DE83B}" type="pres">
      <dgm:prSet presAssocID="{280E34FE-A51F-47F1-A718-84B08F1A1BBF}" presName="diagram" presStyleCnt="0">
        <dgm:presLayoutVars>
          <dgm:dir/>
          <dgm:resizeHandles val="exact"/>
        </dgm:presLayoutVars>
      </dgm:prSet>
      <dgm:spPr/>
    </dgm:pt>
    <dgm:pt modelId="{DF8E494B-CFE6-4B91-AB80-B9CA8A78468C}" type="pres">
      <dgm:prSet presAssocID="{77DA9ED8-5AEB-477C-9561-3AE01C97D14E}" presName="node" presStyleLbl="node1" presStyleIdx="0" presStyleCnt="2">
        <dgm:presLayoutVars>
          <dgm:bulletEnabled val="1"/>
        </dgm:presLayoutVars>
      </dgm:prSet>
      <dgm:spPr/>
    </dgm:pt>
    <dgm:pt modelId="{C1C567F5-7C86-4BD5-AFD0-6742C4E102D2}" type="pres">
      <dgm:prSet presAssocID="{12F5B0F4-EDF8-4949-9789-8FC92F40AF33}" presName="sibTrans" presStyleCnt="0"/>
      <dgm:spPr/>
    </dgm:pt>
    <dgm:pt modelId="{264E4542-0931-4B9F-978A-4BA333EEF89B}" type="pres">
      <dgm:prSet presAssocID="{386AB9FF-FFB5-48FC-B2D4-568AE2E641CB}" presName="node" presStyleLbl="node1" presStyleIdx="1" presStyleCnt="2">
        <dgm:presLayoutVars>
          <dgm:bulletEnabled val="1"/>
        </dgm:presLayoutVars>
      </dgm:prSet>
      <dgm:spPr/>
    </dgm:pt>
  </dgm:ptLst>
  <dgm:cxnLst>
    <dgm:cxn modelId="{B5442404-2372-41EF-BDB1-BFBCF71F2A82}" type="presOf" srcId="{B1F7A88F-096A-48A3-8472-A8AFC2F3357A}" destId="{DF8E494B-CFE6-4B91-AB80-B9CA8A78468C}" srcOrd="0" destOrd="5" presId="urn:microsoft.com/office/officeart/2005/8/layout/default"/>
    <dgm:cxn modelId="{DB712A08-D4A4-4E3F-8405-B06623AAA8FB}" type="presOf" srcId="{77DA9ED8-5AEB-477C-9561-3AE01C97D14E}" destId="{DF8E494B-CFE6-4B91-AB80-B9CA8A78468C}" srcOrd="0" destOrd="0" presId="urn:microsoft.com/office/officeart/2005/8/layout/default"/>
    <dgm:cxn modelId="{0D31DA0E-CCBC-47E6-A915-D0E690758E88}" srcId="{77DA9ED8-5AEB-477C-9561-3AE01C97D14E}" destId="{F283CCBB-BF09-4B21-BFF9-20CBE218CAB7}" srcOrd="6" destOrd="0" parTransId="{6318E201-99A3-4B57-BF75-C7E63E354435}" sibTransId="{5EE46122-EB91-4663-93FD-FE9F30496BDA}"/>
    <dgm:cxn modelId="{C8B8EC39-472D-44EA-B13A-FE4CA61FE4FA}" srcId="{77DA9ED8-5AEB-477C-9561-3AE01C97D14E}" destId="{B1F7A88F-096A-48A3-8472-A8AFC2F3357A}" srcOrd="4" destOrd="0" parTransId="{52D0CFA7-C326-4406-8852-57113DC52197}" sibTransId="{7F80406E-27C2-4DDC-951C-1D4CB32AD498}"/>
    <dgm:cxn modelId="{1E51814A-E9A2-4FF4-9965-C3DADFF175EF}" type="presOf" srcId="{F283CCBB-BF09-4B21-BFF9-20CBE218CAB7}" destId="{DF8E494B-CFE6-4B91-AB80-B9CA8A78468C}" srcOrd="0" destOrd="7" presId="urn:microsoft.com/office/officeart/2005/8/layout/default"/>
    <dgm:cxn modelId="{7C9F974D-CA19-4998-B61D-2B45825F1566}" type="presOf" srcId="{C85621A5-5D60-40B8-9352-7B3B7E564D78}" destId="{DF8E494B-CFE6-4B91-AB80-B9CA8A78468C}" srcOrd="0" destOrd="1" presId="urn:microsoft.com/office/officeart/2005/8/layout/default"/>
    <dgm:cxn modelId="{23CAA76F-BDDE-4817-B77E-9954EE3812E0}" srcId="{280E34FE-A51F-47F1-A718-84B08F1A1BBF}" destId="{77DA9ED8-5AEB-477C-9561-3AE01C97D14E}" srcOrd="0" destOrd="0" parTransId="{F32266A3-CEBE-47AD-80E1-9B3DBE4D2B9A}" sibTransId="{12F5B0F4-EDF8-4949-9789-8FC92F40AF33}"/>
    <dgm:cxn modelId="{FB7C1E74-80FE-4174-8021-30D87FA769FF}" srcId="{77DA9ED8-5AEB-477C-9561-3AE01C97D14E}" destId="{29F09177-2D9B-4035-8AB7-BB468A656AA1}" srcOrd="1" destOrd="0" parTransId="{808192C2-45F5-413C-BD68-4AC90D2D997C}" sibTransId="{2006DB1A-E565-4676-8AC4-E873D2E5C425}"/>
    <dgm:cxn modelId="{1DA39054-4A52-4875-B922-141BC5918E45}" srcId="{77DA9ED8-5AEB-477C-9561-3AE01C97D14E}" destId="{99E00EEA-8D34-4150-B792-811185F09C14}" srcOrd="7" destOrd="0" parTransId="{DBA214D6-F4EE-41ED-899C-588A05B801C6}" sibTransId="{AE6F3C9E-F52B-4A5B-9C7A-87E47A834308}"/>
    <dgm:cxn modelId="{18517158-6E2B-4D14-B895-3474143AFC23}" type="presOf" srcId="{51FD3562-0C66-4F3D-A8ED-C602158EAAE5}" destId="{DF8E494B-CFE6-4B91-AB80-B9CA8A78468C}" srcOrd="0" destOrd="3" presId="urn:microsoft.com/office/officeart/2005/8/layout/default"/>
    <dgm:cxn modelId="{154A0B81-5BC1-4B51-B3F1-B9AA3607723D}" type="presOf" srcId="{56A225A3-833A-4BA5-8672-5488364E7E71}" destId="{DF8E494B-CFE6-4B91-AB80-B9CA8A78468C}" srcOrd="0" destOrd="4" presId="urn:microsoft.com/office/officeart/2005/8/layout/default"/>
    <dgm:cxn modelId="{D13E858D-521F-461B-AB52-BB09F4FAD3DA}" type="presOf" srcId="{29F09177-2D9B-4035-8AB7-BB468A656AA1}" destId="{DF8E494B-CFE6-4B91-AB80-B9CA8A78468C}" srcOrd="0" destOrd="2" presId="urn:microsoft.com/office/officeart/2005/8/layout/default"/>
    <dgm:cxn modelId="{0FC695A5-0D5A-439B-964A-28439E7E406B}" srcId="{77DA9ED8-5AEB-477C-9561-3AE01C97D14E}" destId="{56A225A3-833A-4BA5-8672-5488364E7E71}" srcOrd="3" destOrd="0" parTransId="{8B340204-C816-4D86-BF5F-562B942B426D}" sibTransId="{26F68F0D-2BF6-451B-BD5C-2F17C9DC7C94}"/>
    <dgm:cxn modelId="{453C08A9-791A-4198-825B-3136EC792507}" srcId="{77DA9ED8-5AEB-477C-9561-3AE01C97D14E}" destId="{51FD3562-0C66-4F3D-A8ED-C602158EAAE5}" srcOrd="2" destOrd="0" parTransId="{1443EBDA-34CE-4A01-87CE-0C107DC307A7}" sibTransId="{F9045291-4503-429C-BE18-C918A7E66171}"/>
    <dgm:cxn modelId="{DC8E1EB4-45D8-4A93-9DBD-0B675C997475}" srcId="{77DA9ED8-5AEB-477C-9561-3AE01C97D14E}" destId="{C85621A5-5D60-40B8-9352-7B3B7E564D78}" srcOrd="0" destOrd="0" parTransId="{8B14C92E-F9B8-41E9-B67F-8D4DE53820D1}" sibTransId="{EA2E1342-26D1-45CE-9298-00957A531E96}"/>
    <dgm:cxn modelId="{531C5EBA-A968-4360-BEB6-82C51C3044BF}" type="presOf" srcId="{280E34FE-A51F-47F1-A718-84B08F1A1BBF}" destId="{0BCAC8E9-DF4D-4A55-9D7C-0D0DD92DE83B}" srcOrd="0" destOrd="0" presId="urn:microsoft.com/office/officeart/2005/8/layout/default"/>
    <dgm:cxn modelId="{49783CBB-220F-4F77-8DA2-E2AE6BC1D703}" type="presOf" srcId="{1BBE08B7-2092-4EF0-BF4A-84B61DD6B78B}" destId="{DF8E494B-CFE6-4B91-AB80-B9CA8A78468C}" srcOrd="0" destOrd="6" presId="urn:microsoft.com/office/officeart/2005/8/layout/default"/>
    <dgm:cxn modelId="{5139C5D7-2F8B-449B-9EA9-0C68A2438AE9}" type="presOf" srcId="{386AB9FF-FFB5-48FC-B2D4-568AE2E641CB}" destId="{264E4542-0931-4B9F-978A-4BA333EEF89B}" srcOrd="0" destOrd="0" presId="urn:microsoft.com/office/officeart/2005/8/layout/default"/>
    <dgm:cxn modelId="{352A08E3-7EC6-494D-BB5F-1D144EF77455}" type="presOf" srcId="{99E00EEA-8D34-4150-B792-811185F09C14}" destId="{DF8E494B-CFE6-4B91-AB80-B9CA8A78468C}" srcOrd="0" destOrd="8" presId="urn:microsoft.com/office/officeart/2005/8/layout/default"/>
    <dgm:cxn modelId="{FFE49CED-92F3-40BE-A2FB-99BEC679BABC}" srcId="{77DA9ED8-5AEB-477C-9561-3AE01C97D14E}" destId="{1BBE08B7-2092-4EF0-BF4A-84B61DD6B78B}" srcOrd="5" destOrd="0" parTransId="{72F5F759-0EBE-409A-8031-1D601839D7D1}" sibTransId="{4A3491DB-840B-4283-BD84-E8A1A99A3137}"/>
    <dgm:cxn modelId="{5836BAF6-AAB7-4962-8E51-B97AC1BEA684}" srcId="{280E34FE-A51F-47F1-A718-84B08F1A1BBF}" destId="{386AB9FF-FFB5-48FC-B2D4-568AE2E641CB}" srcOrd="1" destOrd="0" parTransId="{1942491A-D120-49FF-B6CC-531B4ECD3803}" sibTransId="{08F50422-2576-44D0-9648-C6F409585714}"/>
    <dgm:cxn modelId="{8339695B-40D5-487D-B68B-9C9D91506D6A}" type="presParOf" srcId="{0BCAC8E9-DF4D-4A55-9D7C-0D0DD92DE83B}" destId="{DF8E494B-CFE6-4B91-AB80-B9CA8A78468C}" srcOrd="0" destOrd="0" presId="urn:microsoft.com/office/officeart/2005/8/layout/default"/>
    <dgm:cxn modelId="{7543C176-0C3A-4181-ADF2-C278A786477D}" type="presParOf" srcId="{0BCAC8E9-DF4D-4A55-9D7C-0D0DD92DE83B}" destId="{C1C567F5-7C86-4BD5-AFD0-6742C4E102D2}" srcOrd="1" destOrd="0" presId="urn:microsoft.com/office/officeart/2005/8/layout/default"/>
    <dgm:cxn modelId="{4BC5D8CF-6D8F-41C5-93E8-30B4AAE23656}" type="presParOf" srcId="{0BCAC8E9-DF4D-4A55-9D7C-0D0DD92DE83B}" destId="{264E4542-0931-4B9F-978A-4BA333EEF89B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126362" cy="4351338"/>
        <a:chOff x="0" y="0"/>
        <a:chExt cx="10126362" cy="4351338"/>
      </a:xfrm>
    </dsp:grpSpPr>
    <dsp:sp modelId="{DF8E494B-CFE6-4B91-AB80-B9CA8A78468C}">
      <dsp:nvSpPr>
        <dsp:cNvPr id="3" name="Rectangles 2"/>
        <dsp:cNvSpPr/>
      </dsp:nvSpPr>
      <dsp:spPr bwMode="white">
        <a:xfrm>
          <a:off x="6428" y="729399"/>
          <a:ext cx="4820900" cy="2892540"/>
        </a:xfrm>
        <a:prstGeom prst="rect">
          <a:avLst/>
        </a:prstGeom>
        <a:solidFill>
          <a:schemeClr val="bg2">
            <a:lumMod val="25000"/>
          </a:schemeClr>
        </a:solidFill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76200" tIns="76200" rIns="76200" bIns="76200" anchor="t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b="1" i="0" baseline="0" dirty="0"/>
            <a:t>Models Used</a:t>
          </a:r>
          <a:r>
            <a:rPr lang="en-US" b="0" i="0" baseline="0" dirty="0"/>
            <a:t>:</a:t>
          </a:r>
          <a:endParaRPr lang="en-US" dirty="0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+mj-lt"/>
            <a:buChar char="•"/>
          </a:pPr>
          <a:r>
            <a:rPr lang="en-US" b="0" i="0" baseline="0" dirty="0"/>
            <a:t>Linear Regression</a:t>
          </a:r>
          <a:endParaRPr lang="en-US" dirty="0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+mj-lt"/>
            <a:buChar char="•"/>
          </a:pPr>
          <a:r>
            <a:rPr lang="en-US" b="0" i="0" baseline="0" dirty="0"/>
            <a:t>Random Forest Regressor</a:t>
          </a:r>
          <a:endParaRPr lang="en-US" dirty="0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+mj-lt"/>
            <a:buChar char="•"/>
          </a:pPr>
          <a:r>
            <a:rPr lang="en-US" b="0" i="0" baseline="0" dirty="0"/>
            <a:t>Support Vector Regressor</a:t>
          </a:r>
          <a:endParaRPr lang="en-US" dirty="0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+mj-lt"/>
            <a:buChar char="•"/>
          </a:pPr>
          <a:r>
            <a:rPr lang="en-US" b="0" i="0" baseline="0" dirty="0" err="1"/>
            <a:t>XGBoost</a:t>
          </a:r>
          <a:endParaRPr lang="en-US" dirty="0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+mj-lt"/>
            <a:buChar char="•"/>
          </a:pPr>
          <a:r>
            <a:rPr lang="en-US" b="0" i="0" baseline="0" dirty="0"/>
            <a:t>Decision Tree Regressor</a:t>
          </a:r>
          <a:endParaRPr lang="en-US" dirty="0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+mj-lt"/>
            <a:buChar char="•"/>
          </a:pPr>
          <a:r>
            <a:rPr lang="en-US" b="0" i="0" baseline="0" dirty="0"/>
            <a:t>K-Nearest Neighbors</a:t>
          </a:r>
          <a:endParaRPr lang="en-US" dirty="0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+mj-lt"/>
            <a:buChar char="•"/>
          </a:pPr>
          <a:r>
            <a:rPr lang="en-US" b="0" i="0" baseline="0" dirty="0"/>
            <a:t>Gradient Boosting Regressor</a:t>
          </a:r>
          <a:endParaRPr lang="en-US" dirty="0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+mj-lt"/>
            <a:buChar char="•"/>
          </a:pPr>
          <a:r>
            <a:rPr lang="en-US" b="0" i="0" baseline="0" dirty="0"/>
            <a:t>AdaBoost Regressor</a:t>
          </a:r>
          <a:endParaRPr lang="en-US" dirty="0"/>
        </a:p>
      </dsp:txBody>
      <dsp:txXfrm>
        <a:off x="6428" y="729399"/>
        <a:ext cx="4820900" cy="2892540"/>
      </dsp:txXfrm>
    </dsp:sp>
    <dsp:sp modelId="{264E4542-0931-4B9F-978A-4BA333EEF89B}">
      <dsp:nvSpPr>
        <dsp:cNvPr id="4" name="Rectangles 3"/>
        <dsp:cNvSpPr/>
      </dsp:nvSpPr>
      <dsp:spPr bwMode="white">
        <a:xfrm>
          <a:off x="5309418" y="729399"/>
          <a:ext cx="4820900" cy="2892540"/>
        </a:xfrm>
        <a:prstGeom prst="rect">
          <a:avLst/>
        </a:prstGeom>
        <a:solidFill>
          <a:schemeClr val="tx1">
            <a:lumMod val="60000"/>
            <a:lumOff val="40000"/>
          </a:schemeClr>
        </a:solidFill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i="0" baseline="0" dirty="0"/>
            <a:t>Performance Metrics</a:t>
          </a:r>
          <a:r>
            <a:rPr lang="en-US" b="0" i="0" baseline="0" dirty="0"/>
            <a:t>: </a:t>
          </a:r>
          <a:endParaRPr lang="en-US" b="0" i="0" baseline="0" dirty="0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0" i="0" baseline="0" dirty="0"/>
            <a:t>R² and Mean Absolute Error (MAE) for both training and test data. </a:t>
          </a:r>
          <a:endParaRPr lang="en-US" dirty="0"/>
        </a:p>
      </dsp:txBody>
      <dsp:txXfrm>
        <a:off x="5309418" y="729399"/>
        <a:ext cx="4820900" cy="2892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3:27: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0.000 0.000,'0.000'2.000,"1.000"-1.000,-1.000 1.000,0.000-1.000,0.000 1.000,1.000-1.000,-1.000 0.000,1.000 1.000,-1.000-1.000,1.000 1.000,-1.000-1.000,1.000 0.000,0.000 0.000,0.000 1.000,-1.000-1.000,1.000 0.000,0.000 0.000,0.000 0.000,0.000 0.000,1.000 0.000,-1.000 0.000,0.000 0.000,0.000 0.000,0.000-1.000,1.000 1.000,-1.000 0.000,2.000 0.000,4.000 2.000,0.000-1.000,0.000 0.000,1.000-1.000,7.000 2.000,-3.000-2.000,40.000 6.000,0.000-3.000,80.000-4.000,-56.000-1.000,1166.000 1.000,-1226.000 0.000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3:27: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1.000 1.000,'173.000'6.000,"-135.000"-3.000,0.000 3.000,57.000 15.000,-73.000-15.000,0.000-2.000,0.000 0.000,33.000 1.000,69.000-6.000,-49.000 0.000,292.000 1.000,-366.000 0.000,7.000 0.000,-1.000 0.000,11.000-2.000,-16.000 1.000,0.000 1.000,0.000-1.000,0.000 1.000,0.000-1.000,0.000 0.000,0.000 0.000,0.000 1.000,-1.000-2.000,1.000 1.000,0.000 0.000,-1.000 0.000,1.000 0.000,-1.000-1.000,2.000-1.000,5.000-8.000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3:28: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1.000 0.000,'0.000'1.000,"0.000"0.000,0.000 0.000,1.000 0.000,-1.000 1.000,1.000-1.000,-1.000 0.000,1.000 0.000,-1.000 0.000,1.000 0.000,0.000-1.000,0.000 1.000,-1.000 0.000,1.000 0.000,0.000 0.000,0.000 0.000,0.000-1.000,0.000 1.000,0.000 0.000,0.000-1.000,0.000 1.000,0.000-1.000,0.000 1.000,0.000-1.000,0.000 0.000,0.000 1.000,0.000-1.000,2.000 0.000,5.000 2.000,0.000 0.000,12.000 0.000,-18.000-2.000,169.000 2.000,-88.000-3.000,692.000 1.000,-758.000 0.000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3:28: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0.000 1.000,'41.000'140.000,"-28.000"-102.000,27.000 55.000,-35.000-83.000,0.000-1.000,1.000 1.000,0.000-1.000,13.000 14.000,-17.000-20.000,2.000 0.000,-1.000 0.000,0.000-1.000,1.000 1.000,-1.000-1.000,1.000 1.000,0.000-1.000,-1.000-1.000,1.000 1.000,0.000 0.000,0.000-1.000,0.000 0.000,1.000 0.000,5.000 1.000,12.000-1.000,0.000-1.000,0.000-1.000,25.000-4.000,6.000-1.000,97.000 2.000,-134.000 2.000,-3.000-1.000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3:28: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0.000 1.000,'481.000'0.000,"-472.000"0.000,0.000 1.000,0.000 1.000,1.000 0.000,14.000 5.000,-12.000-3.000,0.000-1.000,12.000 2.000,29.000-1.000,72.000-4.000,-53.000-2.000,969.000 2.000,-959.000 7.000,-13.000 0.000,232.000-6.000,-155.000-2.000,376.000 1.000,-505.000 0.000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3:28: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1.000 0.000,'0.000'2.000,"0.000"-1.000,0.000 1.000,0.000 0.000,1.000-1.000,-1.000 1.000,0.000-1.000,1.000 1.000,-1.000-1.000,1.000 1.000,0.000-1.000,0.000 1.000,-1.000-1.000,1.000 1.000,0.000-1.000,0.000 0.000,0.000 0.000,1.000 1.000,-1.000-1.000,0.000 0.000,0.000 0.000,1.000 0.000,-1.000 0.000,0.000 0.000,1.000-1.000,-1.000 1.000,1.000 0.000,-1.000-1.000,1.000 1.000,-1.000-1.000,4.000 1.000,4.000 1.000,1.000 0.000,-1.000-1.000,1.000-1.000,11.000 0.000,-14.000 0.000,702.000-1.000,-697.000 0.000,1.000 0.000,-1.000-1.000,23.000-7.000,-19.000 5.000,23.000-3.000,26.000 5.000,-46.000 2.000,1.000 0.000,19.000-4.000,-26.000 1.000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3:28: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0.000 42.000,'411.000'0.000,"-379.000"-2.000,0.000-1.000,53.000-13.000,-48.000 9.000,54.000-6.000,118.000 12.000,-104.000 2.000,-89.000-1.000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 contrast="60000"/>
                    </a14:imgEffect>
                    <a14:imgEffect>
                      <a14:colorTemperature colorTemp="10546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550" b="8386"/>
          <a:stretch>
            <a:fillRect/>
          </a:stretch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8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36" name="Text Placehold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  <a:endParaRPr lang="en-US" dirty="0"/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39" name="Text Placeholder 28"/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  <a:endParaRPr lang="en-US" dirty="0"/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42" name="Text Placeholder 28"/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  <a:endParaRPr lang="en-US"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  <a:endParaRPr lang="en-US" dirty="0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45" name="Text Placeholder 28"/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  <a:endParaRPr lang="en-US" dirty="0"/>
          </a:p>
        </p:txBody>
      </p:sp>
      <p:sp>
        <p:nvSpPr>
          <p:cNvPr id="27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48" name="Text Placeholder 28"/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  <a:endParaRPr lang="en-US" dirty="0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51" name="Text Placeholder 28"/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/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0" name="Text Placeholder 28"/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  <a:endParaRPr lang="en-US" dirty="0"/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  <a:endParaRPr lang="en-US" dirty="0"/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2" name="Oval 1"/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Oval 2"/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Oval 3"/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/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 contrast="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/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/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/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8000" contrast="-25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2000" contrast="-17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23487"/>
          <a:stretch>
            <a:fillRect/>
          </a:stretch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6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  <a:endParaRPr lang="en-US" dirty="0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28" name="Text Placeholder 28"/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  <a:endParaRPr lang="en-US" dirty="0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34" name="Text Placeholder 28"/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  <a:endParaRPr lang="en-US"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36" name="Text Placeholder 28"/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microsoft.com/office/2007/relationships/hdphoto" Target="../media/image15.wdp"/><Relationship Id="rId3" Type="http://schemas.openxmlformats.org/officeDocument/2006/relationships/image" Target="../media/image14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hyperlink" Target="https://www.kaggle.com/" TargetMode="External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customXml" Target="../ink/ink4.xml"/><Relationship Id="rId7" Type="http://schemas.openxmlformats.org/officeDocument/2006/relationships/image" Target="../media/image22.png"/><Relationship Id="rId6" Type="http://schemas.openxmlformats.org/officeDocument/2006/relationships/customXml" Target="../ink/ink3.xml"/><Relationship Id="rId5" Type="http://schemas.openxmlformats.org/officeDocument/2006/relationships/image" Target="../media/image21.png"/><Relationship Id="rId4" Type="http://schemas.openxmlformats.org/officeDocument/2006/relationships/customXml" Target="../ink/ink2.xml"/><Relationship Id="rId3" Type="http://schemas.openxmlformats.org/officeDocument/2006/relationships/image" Target="../media/image20.png"/><Relationship Id="rId2" Type="http://schemas.openxmlformats.org/officeDocument/2006/relationships/customXml" Target="../ink/ink1.xml"/><Relationship Id="rId16" Type="http://schemas.openxmlformats.org/officeDocument/2006/relationships/slideLayout" Target="../slideLayouts/slideLayout5.xml"/><Relationship Id="rId15" Type="http://schemas.openxmlformats.org/officeDocument/2006/relationships/image" Target="../media/image26.png"/><Relationship Id="rId14" Type="http://schemas.openxmlformats.org/officeDocument/2006/relationships/customXml" Target="../ink/ink7.xml"/><Relationship Id="rId13" Type="http://schemas.openxmlformats.org/officeDocument/2006/relationships/image" Target="../media/image25.png"/><Relationship Id="rId12" Type="http://schemas.openxmlformats.org/officeDocument/2006/relationships/customXml" Target="../ink/ink6.xml"/><Relationship Id="rId11" Type="http://schemas.openxmlformats.org/officeDocument/2006/relationships/image" Target="../media/image24.png"/><Relationship Id="rId10" Type="http://schemas.openxmlformats.org/officeDocument/2006/relationships/customXml" Target="../ink/ink5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96221" y="1401397"/>
            <a:ext cx="4339473" cy="2774361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3300" b="1" i="0" kern="1200" cap="all" spc="600" baseline="0" dirty="0">
                <a:latin typeface="+mj-lt"/>
                <a:ea typeface="+mj-ea"/>
                <a:cs typeface="Arial Black" panose="020B0A04020102020204" pitchFamily="34" charset="0"/>
              </a:rPr>
              <a:t>House Price Prediction using Machine Learning</a:t>
            </a:r>
            <a:br>
              <a:rPr lang="en-US" sz="3300" b="1" i="0" kern="1200" cap="all" spc="600" baseline="0" dirty="0">
                <a:latin typeface="+mj-lt"/>
                <a:ea typeface="+mj-ea"/>
                <a:cs typeface="Arial Black" panose="020B0A04020102020204" pitchFamily="34" charset="0"/>
              </a:rPr>
            </a:br>
            <a:endParaRPr lang="en-US" sz="3300" b="1" i="0" kern="1200" cap="all" spc="600" baseline="0" dirty="0">
              <a:latin typeface="+mj-lt"/>
              <a:ea typeface="+mj-ea"/>
              <a:cs typeface="Arial Black" panose="020B0A04020102020204" pitchFamily="34" charset="0"/>
            </a:endParaRPr>
          </a:p>
        </p:txBody>
      </p:sp>
      <p:pic>
        <p:nvPicPr>
          <p:cNvPr id="1026" name="Picture 2" descr="House Prices: Advanced Regression Techniques | by Tech Future | Becoming  Human: Artificial Intelligence Magazin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9" r="22115" b="-1"/>
          <a:stretch>
            <a:fillRect/>
          </a:stretch>
        </p:blipFill>
        <p:spPr bwMode="auto">
          <a:xfrm>
            <a:off x="1395412" y="653461"/>
            <a:ext cx="4597556" cy="5549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5" name="TextBox 14"/>
          <p:cNvSpPr txBox="1"/>
          <p:nvPr/>
        </p:nvSpPr>
        <p:spPr>
          <a:xfrm>
            <a:off x="7364876" y="4279900"/>
            <a:ext cx="3072619" cy="11055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b="1" i="0" kern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 By:</a:t>
            </a:r>
            <a:endParaRPr lang="en-US" b="1" i="0" kern="120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0"/>
              </a:spcBef>
            </a:pPr>
            <a:r>
              <a:rPr lang="en-US" b="1" i="0" kern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Teja Sai Rama Varma Pothuri</a:t>
            </a:r>
            <a:endParaRPr lang="en-US" b="0" i="0" kern="1200" cap="all" baseline="0" dirty="0"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en-US" sz="2000" b="0" i="0" kern="1200" cap="all" baseline="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47" y="237210"/>
            <a:ext cx="10972800" cy="1325563"/>
          </a:xfrm>
        </p:spPr>
        <p:txBody>
          <a:bodyPr anchor="ctr">
            <a:normAutofit/>
          </a:bodyPr>
          <a:lstStyle/>
          <a:p>
            <a:r>
              <a:rPr lang="en-IN" dirty="0"/>
              <a:t>Scatter Plot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 rot="16200000">
            <a:off x="9828477" y="32964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 rot="16200000">
            <a:off x="12690546" y="67254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</a:fld>
            <a:endParaRPr lang="en-US"/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198" y="1788155"/>
            <a:ext cx="1960493" cy="205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84" y="1790058"/>
            <a:ext cx="1999870" cy="204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492" y="1718543"/>
            <a:ext cx="1963265" cy="205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771" y="1785256"/>
            <a:ext cx="2060864" cy="205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10" y="4096448"/>
            <a:ext cx="1912943" cy="200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89" y="4096448"/>
            <a:ext cx="1919768" cy="200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329" y="4150152"/>
            <a:ext cx="1861596" cy="194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198" y="4096448"/>
            <a:ext cx="1960493" cy="200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</p:spPr>
        <p:txBody>
          <a:bodyPr anchor="ctr">
            <a:normAutofit/>
          </a:bodyPr>
          <a:lstStyle/>
          <a:p>
            <a:r>
              <a:rPr lang="en-IN" dirty="0"/>
              <a:t>Binary Classification: </a:t>
            </a:r>
            <a:br>
              <a:rPr lang="en-IN" dirty="0"/>
            </a:br>
            <a:r>
              <a:rPr lang="en-IN" dirty="0"/>
              <a:t>Price Prediction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850168" y="1828800"/>
            <a:ext cx="4967931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endParaRPr kumimoji="0" lang="en-US" altLang="en-US" sz="1500" b="0" i="0" u="none" strike="noStrike" kern="1200" cap="none" normalizeH="0" baseline="0" dirty="0">
              <a:ln>
                <a:noFill/>
              </a:ln>
              <a:effectLst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500" b="0" i="0" kern="1200" dirty="0"/>
          </a:p>
        </p:txBody>
      </p:sp>
      <p:sp>
        <p:nvSpPr>
          <p:cNvPr id="11271" name="Footer Placeholder 3"/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1273" name="Slide Number Placeholder 4"/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12762" y="1940076"/>
            <a:ext cx="9090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846438" y="2009512"/>
            <a:ext cx="8689463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Objective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Convert the target variable into binary: above or below the median price.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Threshold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Median price of the dataset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New Target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1 if price &gt; median, 0 otherwise.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/>
              <a:t>Model</a:t>
            </a:r>
            <a:r>
              <a:rPr lang="en-US" altLang="en-US" sz="2000" dirty="0"/>
              <a:t>: </a:t>
            </a:r>
            <a:r>
              <a:rPr lang="en-US" altLang="en-US" sz="2000" dirty="0" err="1"/>
              <a:t>XGBoost</a:t>
            </a:r>
            <a:r>
              <a:rPr lang="en-US" altLang="en-US" sz="2000" dirty="0"/>
              <a:t> Regressor for binary classification task.</a:t>
            </a:r>
            <a:endParaRPr lang="en-US" altLang="en-US" sz="2000" dirty="0"/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/>
              <a:t>Train and Test Performance</a:t>
            </a:r>
            <a:r>
              <a:rPr lang="en-US" altLang="en-US" sz="2000" dirty="0"/>
              <a:t>:</a:t>
            </a:r>
            <a:endParaRPr lang="en-US" altLang="en-US" sz="2000" dirty="0"/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/>
              <a:t>Train accuracy and Test accuracy</a:t>
            </a:r>
            <a:endParaRPr lang="en-US" altLang="en-US" sz="2000" dirty="0"/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/>
              <a:t>Graph</a:t>
            </a:r>
            <a:r>
              <a:rPr lang="en-US" altLang="en-US" sz="2000" dirty="0"/>
              <a:t>: </a:t>
            </a:r>
            <a:r>
              <a:rPr lang="en-US" altLang="en-US" sz="2000" b="1" dirty="0"/>
              <a:t>ROC Curve</a:t>
            </a:r>
            <a:r>
              <a:rPr lang="en-US" altLang="en-US" sz="2000" dirty="0"/>
              <a:t> for binary classification (</a:t>
            </a:r>
            <a:r>
              <a:rPr lang="en-US" altLang="en-US" sz="2000" dirty="0" err="1"/>
              <a:t>XGBoost</a:t>
            </a:r>
            <a:r>
              <a:rPr lang="en-US" altLang="en-US" sz="2000" dirty="0"/>
              <a:t>) </a:t>
            </a:r>
            <a:endParaRPr lang="en-US" altLang="en-US" sz="2000" dirty="0"/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063" y="3170474"/>
            <a:ext cx="3942103" cy="312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</p:spPr>
        <p:txBody>
          <a:bodyPr anchor="ctr">
            <a:normAutofit/>
          </a:bodyPr>
          <a:lstStyle/>
          <a:p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KEY INSIGHTS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850168" y="1828800"/>
            <a:ext cx="4967931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R="0" lvl="0" algn="just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en-US" sz="1500" b="1" i="0" u="none" strike="noStrike" kern="1200" cap="none" normalizeH="0" baseline="0" dirty="0">
                <a:ln>
                  <a:noFill/>
                </a:ln>
                <a:effectLst/>
              </a:rPr>
              <a:t>Best Performers:</a:t>
            </a:r>
            <a:endParaRPr kumimoji="0" lang="en-US" altLang="en-US" sz="1500" b="1" i="0" u="none" strike="noStrike" kern="1200" cap="none" normalizeH="0" baseline="0" dirty="0">
              <a:ln>
                <a:noFill/>
              </a:ln>
              <a:effectLst/>
            </a:endParaRPr>
          </a:p>
          <a:p>
            <a:pPr marL="285750" marR="0" lvl="1" indent="-285750" algn="just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500" b="0" i="0" u="none" strike="noStrike" kern="1200" cap="none" normalizeH="0" baseline="0" dirty="0">
                <a:ln>
                  <a:noFill/>
                </a:ln>
                <a:effectLst/>
              </a:rPr>
              <a:t>Random Forest: High performance with a Train R² of 0.97 and Test R² of 0.81, showing good generalization. </a:t>
            </a:r>
            <a:endParaRPr kumimoji="0" lang="en-US" altLang="en-US" sz="1500" b="0" i="0" u="none" strike="noStrike" kern="1200" cap="none" normalizeH="0" baseline="0" dirty="0">
              <a:ln>
                <a:noFill/>
              </a:ln>
              <a:effectLst/>
            </a:endParaRPr>
          </a:p>
          <a:p>
            <a:pPr marL="285750" marR="0" lvl="1" indent="-285750" algn="just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500" b="0" i="0" u="none" strike="noStrike" kern="1200" cap="none" normalizeH="0" baseline="0" dirty="0" err="1">
                <a:ln>
                  <a:noFill/>
                </a:ln>
                <a:effectLst/>
              </a:rPr>
              <a:t>XGBoost</a:t>
            </a:r>
            <a:r>
              <a:rPr kumimoji="0" lang="en-US" altLang="en-US" sz="1500" b="0" i="0" u="none" strike="noStrike" kern="1200" cap="none" normalizeH="0" baseline="0" dirty="0">
                <a:ln>
                  <a:noFill/>
                </a:ln>
                <a:effectLst/>
              </a:rPr>
              <a:t>: Strong fit with Train R² of 0.94 and Test R² of 0.83. </a:t>
            </a:r>
            <a:endParaRPr kumimoji="0" lang="en-US" altLang="en-US" sz="1500" b="0" i="0" u="none" strike="noStrike" kern="1200" cap="none" normalizeH="0" baseline="0" dirty="0">
              <a:ln>
                <a:noFill/>
              </a:ln>
              <a:effectLst/>
            </a:endParaRPr>
          </a:p>
          <a:p>
            <a:pPr marR="0" lvl="0" algn="just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en-US" sz="1500" b="1" i="0" u="none" strike="noStrike" kern="1200" cap="none" normalizeH="0" baseline="0" dirty="0">
                <a:ln>
                  <a:noFill/>
                </a:ln>
                <a:effectLst/>
              </a:rPr>
              <a:t>Underperformers:</a:t>
            </a:r>
            <a:endParaRPr kumimoji="0" lang="en-US" altLang="en-US" sz="1500" b="1" i="0" u="none" strike="noStrike" kern="1200" cap="none" normalizeH="0" baseline="0" dirty="0">
              <a:ln>
                <a:noFill/>
              </a:ln>
              <a:effectLst/>
            </a:endParaRPr>
          </a:p>
          <a:p>
            <a:pPr marL="285750" marR="0" lvl="1" indent="-285750" algn="just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500" b="0" i="0" u="none" strike="noStrike" kern="1200" cap="none" normalizeH="0" baseline="0" dirty="0">
                <a:ln>
                  <a:noFill/>
                </a:ln>
                <a:effectLst/>
              </a:rPr>
              <a:t>SVR: Poor performance with negative R² values (-0.02 Train, -0.03 Test). </a:t>
            </a:r>
            <a:endParaRPr kumimoji="0" lang="en-US" altLang="en-US" sz="1500" b="0" i="0" u="none" strike="noStrike" kern="1200" cap="none" normalizeH="0" baseline="0" dirty="0">
              <a:ln>
                <a:noFill/>
              </a:ln>
              <a:effectLst/>
            </a:endParaRPr>
          </a:p>
          <a:p>
            <a:pPr marL="285750" marR="0" lvl="1" indent="-285750" algn="just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500" b="0" i="0" u="none" strike="noStrike" kern="1200" cap="none" normalizeH="0" baseline="0" dirty="0">
                <a:ln>
                  <a:noFill/>
                </a:ln>
                <a:effectLst/>
              </a:rPr>
              <a:t>KNN: Low Test R² (0.15) and high MAE (0.82). </a:t>
            </a:r>
            <a:endParaRPr kumimoji="0" lang="en-US" altLang="en-US" sz="1500" b="0" i="0" u="none" strike="noStrike" kern="1200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algn="just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500" b="0" i="0" u="none" strike="noStrike" kern="1200" cap="none" normalizeH="0" baseline="0" dirty="0">
                <a:ln>
                  <a:noFill/>
                </a:ln>
                <a:effectLst/>
              </a:rPr>
              <a:t>Decision Tree: Perfect fit on training data (Train R² = 1.00) but overfit with low Test R² (0.58).</a:t>
            </a:r>
            <a:endParaRPr kumimoji="0" lang="en-US" altLang="en-US" sz="1500" b="0" i="0" u="none" strike="noStrike" kern="1200" cap="none" normalizeH="0" baseline="0" dirty="0">
              <a:ln>
                <a:noFill/>
              </a:ln>
              <a:effectLst/>
            </a:endParaRPr>
          </a:p>
          <a:p>
            <a:pPr marR="0" lvl="0" algn="just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en-US" sz="1500" b="1" i="0" u="none" strike="noStrike" kern="1200" cap="none" normalizeH="0" baseline="0" dirty="0">
                <a:ln>
                  <a:noFill/>
                </a:ln>
                <a:effectLst/>
              </a:rPr>
              <a:t>Intermediate:</a:t>
            </a:r>
            <a:endParaRPr kumimoji="0" lang="en-US" altLang="en-US" sz="1500" b="1" i="0" u="none" strike="noStrike" kern="1200" cap="none" normalizeH="0" baseline="0" dirty="0">
              <a:ln>
                <a:noFill/>
              </a:ln>
              <a:effectLst/>
            </a:endParaRPr>
          </a:p>
          <a:p>
            <a:pPr marL="285750" marR="0" lvl="1" indent="-285750" algn="just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500" b="0" i="0" u="none" strike="noStrike" kern="1200" cap="none" normalizeH="0" baseline="0" dirty="0">
                <a:ln>
                  <a:noFill/>
                </a:ln>
                <a:effectLst/>
              </a:rPr>
              <a:t>Gradient Boosting and AdaBoost showed moderate performance but fell short compared to Random Forest and </a:t>
            </a:r>
            <a:r>
              <a:rPr kumimoji="0" lang="en-US" altLang="en-US" sz="1500" b="0" i="0" u="none" strike="noStrike" kern="1200" cap="none" normalizeH="0" baseline="0" dirty="0" err="1">
                <a:ln>
                  <a:noFill/>
                </a:ln>
                <a:effectLst/>
              </a:rPr>
              <a:t>XGBoost</a:t>
            </a:r>
            <a:r>
              <a:rPr kumimoji="0" lang="en-US" altLang="en-US" sz="1500" b="0" i="0" u="none" strike="noStrike" kern="1200" cap="none" normalizeH="0" baseline="0" dirty="0">
                <a:ln>
                  <a:noFill/>
                </a:ln>
                <a:effectLst/>
              </a:rPr>
              <a:t>. </a:t>
            </a:r>
            <a:endParaRPr kumimoji="0" lang="en-US" altLang="en-US" sz="1500" b="0" i="0" u="none" strike="noStrike" kern="1200" cap="none" normalizeH="0" baseline="0" dirty="0">
              <a:ln>
                <a:noFill/>
              </a:ln>
              <a:effectLst/>
            </a:endParaRPr>
          </a:p>
          <a:p>
            <a:pPr marR="0" lvl="0" algn="just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endParaRPr kumimoji="0" lang="en-US" altLang="en-US" sz="1500" b="0" i="0" u="none" strike="noStrike" kern="1200" cap="none" normalizeH="0" baseline="0" dirty="0">
              <a:ln>
                <a:noFill/>
              </a:ln>
              <a:effectLst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sz="1500" b="0" i="0" kern="1200" dirty="0"/>
          </a:p>
        </p:txBody>
      </p:sp>
      <p:sp>
        <p:nvSpPr>
          <p:cNvPr id="11271" name="Footer Placeholder 3"/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1273" name="Slide Number Placeholder 4"/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</a:fld>
            <a:endParaRPr lang="en-US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838" y="2215597"/>
            <a:ext cx="510982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</a:fld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sz="half" idx="2"/>
          </p:nvPr>
        </p:nvSpPr>
        <p:spPr bwMode="auto">
          <a:xfrm>
            <a:off x="884767" y="1595755"/>
            <a:ext cx="9662281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1. Ensemble methods excel in house price prediction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Random Forest and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XGBoost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are top performers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 R² scores: 0.97 and 0.94 (training), 0.81 and 0.83 (testing)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Low Mean Absolute Error achieved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2. Effective integration of diverse libraries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Pandas, Matplotlib, Seaborn, Scikit-learn,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XGBoost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Streamlined technical implementation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Demonstrated versatility in data handling and analysis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3. Successful in both regression and classification tasks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Highlights adaptability of machine learning techniques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Effective in various aspects of house price prediction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Work</a:t>
            </a:r>
            <a:endParaRPr lang="en-US" b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</a:fld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sz="half" idx="2"/>
          </p:nvPr>
        </p:nvSpPr>
        <p:spPr bwMode="auto">
          <a:xfrm>
            <a:off x="850168" y="1669747"/>
            <a:ext cx="9348537" cy="224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Experiment with more complex models and feature engineering.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Apply hyperparameter tuning to improve model performance.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Try deep learning models for non-linear feature relationships.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6222" y="654638"/>
            <a:ext cx="4834517" cy="922582"/>
          </a:xfrm>
        </p:spPr>
        <p:txBody>
          <a:bodyPr/>
          <a:lstStyle/>
          <a:p>
            <a:r>
              <a:rPr lang="en-US" dirty="0"/>
              <a:t>AGENDA</a:t>
            </a:r>
            <a:endParaRPr lang="en-US" dirty="0"/>
          </a:p>
        </p:txBody>
      </p:sp>
      <p:pic>
        <p:nvPicPr>
          <p:cNvPr id="22" name="Picture Placeholder 11" descr="Close-up of skyscraper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6000" contrast="-21000"/>
                    </a14:imgEffect>
                    <a14:imgEffect>
                      <a14:colorTemperature colorTemp="88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blipFill dpi="0" rotWithShape="1"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6696221" y="1577220"/>
            <a:ext cx="4834517" cy="4626141"/>
          </a:xfrm>
        </p:spPr>
        <p:txBody>
          <a:bodyPr/>
          <a:lstStyle/>
          <a:p>
            <a:r>
              <a:rPr lang="en-US" sz="1400" dirty="0">
                <a:cs typeface="Times New Roman" panose="02020603050405020304" pitchFamily="18" charset="0"/>
              </a:rPr>
              <a:t>Project Overview</a:t>
            </a:r>
            <a:endParaRPr lang="en-US" sz="1400" dirty="0">
              <a:cs typeface="Times New Roman" panose="02020603050405020304" pitchFamily="18" charset="0"/>
            </a:endParaRPr>
          </a:p>
          <a:p>
            <a:r>
              <a:rPr lang="en-US" sz="1400" dirty="0">
                <a:cs typeface="Times New Roman" panose="02020603050405020304" pitchFamily="18" charset="0"/>
              </a:rPr>
              <a:t>INTRODUCTION</a:t>
            </a:r>
            <a:endParaRPr lang="en-US" sz="1400" dirty="0">
              <a:cs typeface="Times New Roman" panose="02020603050405020304" pitchFamily="18" charset="0"/>
            </a:endParaRPr>
          </a:p>
          <a:p>
            <a:r>
              <a:rPr lang="en-US" sz="1400" dirty="0">
                <a:cs typeface="Times New Roman" panose="02020603050405020304" pitchFamily="18" charset="0"/>
              </a:rPr>
              <a:t>DATASET DETAILS</a:t>
            </a:r>
            <a:endParaRPr lang="en-US" sz="1400" dirty="0">
              <a:cs typeface="Times New Roman" panose="02020603050405020304" pitchFamily="18" charset="0"/>
            </a:endParaRPr>
          </a:p>
          <a:p>
            <a:r>
              <a:rPr lang="en-US" sz="1400" dirty="0">
                <a:cs typeface="Times New Roman" panose="02020603050405020304" pitchFamily="18" charset="0"/>
              </a:rPr>
              <a:t>DATA EXPLORATION</a:t>
            </a:r>
            <a:endParaRPr lang="en-US" sz="1400" dirty="0">
              <a:cs typeface="Times New Roman" panose="02020603050405020304" pitchFamily="18" charset="0"/>
            </a:endParaRPr>
          </a:p>
          <a:p>
            <a:r>
              <a:rPr lang="en-US" sz="1400" dirty="0">
                <a:cs typeface="Times New Roman" panose="02020603050405020304" pitchFamily="18" charset="0"/>
              </a:rPr>
              <a:t>MODEL COMPARSION</a:t>
            </a:r>
            <a:endParaRPr lang="en-US" sz="1400" dirty="0">
              <a:cs typeface="Times New Roman" panose="02020603050405020304" pitchFamily="18" charset="0"/>
            </a:endParaRPr>
          </a:p>
          <a:p>
            <a:r>
              <a:rPr lang="en-US" sz="1400" dirty="0">
                <a:cs typeface="Times New Roman" panose="02020603050405020304" pitchFamily="18" charset="0"/>
              </a:rPr>
              <a:t>MODEL PERFORMANCE</a:t>
            </a:r>
            <a:endParaRPr lang="en-US" sz="1400" dirty="0">
              <a:cs typeface="Times New Roman" panose="02020603050405020304" pitchFamily="18" charset="0"/>
            </a:endParaRPr>
          </a:p>
          <a:p>
            <a:r>
              <a:rPr lang="en-US" sz="1400" dirty="0">
                <a:cs typeface="Times New Roman" panose="02020603050405020304" pitchFamily="18" charset="0"/>
              </a:rPr>
              <a:t>VISUALIZING MODEL PREDICTIONS</a:t>
            </a:r>
            <a:endParaRPr lang="en-US" sz="1400" dirty="0">
              <a:cs typeface="Times New Roman" panose="02020603050405020304" pitchFamily="18" charset="0"/>
            </a:endParaRPr>
          </a:p>
          <a:p>
            <a:r>
              <a:rPr lang="en-US" sz="1400" dirty="0">
                <a:cs typeface="Times New Roman" panose="02020603050405020304" pitchFamily="18" charset="0"/>
              </a:rPr>
              <a:t>KEY INSIGHTS</a:t>
            </a:r>
            <a:endParaRPr lang="en-US" sz="1400" dirty="0">
              <a:cs typeface="Times New Roman" panose="02020603050405020304" pitchFamily="18" charset="0"/>
            </a:endParaRPr>
          </a:p>
          <a:p>
            <a:r>
              <a:rPr lang="en-US" sz="1400" dirty="0">
                <a:cs typeface="Times New Roman" panose="02020603050405020304" pitchFamily="18" charset="0"/>
              </a:rPr>
              <a:t>CONCLUSION</a:t>
            </a:r>
            <a:endParaRPr lang="en-US" sz="1400" dirty="0">
              <a:cs typeface="Times New Roman" panose="02020603050405020304" pitchFamily="18" charset="0"/>
            </a:endParaRPr>
          </a:p>
          <a:p>
            <a:r>
              <a:rPr lang="en-US" sz="1400" dirty="0">
                <a:cs typeface="Times New Roman" panose="02020603050405020304" pitchFamily="18" charset="0"/>
              </a:rPr>
              <a:t>FUTURE WORK</a:t>
            </a:r>
            <a:endParaRPr lang="en-US" sz="1400" dirty="0">
              <a:cs typeface="Times New Roman" panose="02020603050405020304" pitchFamily="18" charset="0"/>
            </a:endParaRP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</p:spPr>
        <p:txBody>
          <a:bodyPr anchor="ctr">
            <a:normAutofit/>
          </a:bodyPr>
          <a:lstStyle/>
          <a:p>
            <a:r>
              <a:rPr lang="en-IN"/>
              <a:t>Project Overview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sz="half" idx="2"/>
          </p:nvPr>
        </p:nvSpPr>
        <p:spPr bwMode="auto">
          <a:xfrm>
            <a:off x="3027840" y="1828800"/>
            <a:ext cx="7948689" cy="435133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norm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Objective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 Predict the prices of houses based on various features such as location, population, average income</a:t>
            </a:r>
            <a:r>
              <a:rPr lang="en-US" altLang="en-US" sz="2200" dirty="0"/>
              <a:t>.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Dataset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 California Housing Dataset from </a:t>
            </a:r>
            <a:r>
              <a:rPr lang="en-US" altLang="en-US" sz="2200" dirty="0" err="1"/>
              <a:t>Kaggel</a:t>
            </a:r>
            <a:r>
              <a:rPr lang="en-US" altLang="en-US" sz="2200" dirty="0"/>
              <a:t>.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Approach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 Apply various regression models and compare their performance based on accuracy metrics such as R² and Mean Absolute Error (MAE). 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</a:fld>
            <a:endParaRPr lang="en-US"/>
          </a:p>
        </p:txBody>
      </p:sp>
      <p:pic>
        <p:nvPicPr>
          <p:cNvPr id="15" name="Picture Placeholder 14" descr="White modern architecture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2848" r="15528" b="1"/>
          <a:stretch>
            <a:fillRect/>
          </a:stretch>
        </p:blipFill>
        <p:spPr>
          <a:xfrm>
            <a:off x="850168" y="1828800"/>
            <a:ext cx="1987172" cy="4351338"/>
          </a:xfrm>
          <a:noFill/>
        </p:spPr>
      </p:pic>
      <p:sp>
        <p:nvSpPr>
          <p:cNvPr id="2" name="AutoShape 2" descr="Kaggle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</p:spPr>
        <p:txBody>
          <a:bodyPr anchor="ctr">
            <a:normAutofit/>
          </a:bodyPr>
          <a:lstStyle/>
          <a:p>
            <a:r>
              <a:rPr lang="en-IN" dirty="0"/>
              <a:t>Introduction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sz="half" idx="2"/>
          </p:nvPr>
        </p:nvSpPr>
        <p:spPr bwMode="auto">
          <a:xfrm>
            <a:off x="850168" y="1828800"/>
            <a:ext cx="7948689" cy="435133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norm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It is very difficult to search house at places like California. Even if you find a house it is very difficult to get a perfect price for the same.</a:t>
            </a: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To overcome such problem Machine Learning technique can be used.</a:t>
            </a: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Using Machine Learning Technique it will be easy to know the price of house based on the area available, number of bedrooms, facilities available</a:t>
            </a: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</a:fld>
            <a:endParaRPr lang="en-US"/>
          </a:p>
        </p:txBody>
      </p:sp>
      <p:pic>
        <p:nvPicPr>
          <p:cNvPr id="15" name="Picture Placeholder 14" descr="White modern architecture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2848" r="15528" b="1"/>
          <a:stretch>
            <a:fillRect/>
          </a:stretch>
        </p:blipFill>
        <p:spPr>
          <a:xfrm>
            <a:off x="8989357" y="1828800"/>
            <a:ext cx="1987172" cy="4351338"/>
          </a:xfr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</p:spPr>
        <p:txBody>
          <a:bodyPr anchor="ctr">
            <a:normAutofit/>
          </a:bodyPr>
          <a:lstStyle/>
          <a:p>
            <a:r>
              <a:rPr lang="en-IN" dirty="0"/>
              <a:t>Dataset Details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sz="half" idx="2"/>
          </p:nvPr>
        </p:nvSpPr>
        <p:spPr bwMode="auto">
          <a:xfrm>
            <a:off x="851113" y="1646426"/>
            <a:ext cx="7948689" cy="435133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noAutofit/>
          </a:bodyPr>
          <a:lstStyle/>
          <a:p>
            <a:r>
              <a:rPr lang="en-US" sz="1600" dirty="0"/>
              <a:t>The dataset contains 20,640 instances and 9 features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err="1"/>
              <a:t>HouseAge</a:t>
            </a:r>
            <a:r>
              <a:rPr lang="en-US" sz="1600" dirty="0"/>
              <a:t>: Median house age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err="1"/>
              <a:t>AveRooms</a:t>
            </a:r>
            <a:r>
              <a:rPr lang="en-US" sz="1600" dirty="0"/>
              <a:t>: Average number of rooms per household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err="1"/>
              <a:t>AveBedrms</a:t>
            </a:r>
            <a:r>
              <a:rPr lang="en-US" sz="1600" dirty="0"/>
              <a:t>: Average number of bedrooms per household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Population</a:t>
            </a:r>
            <a:r>
              <a:rPr lang="en-US" sz="1600" dirty="0"/>
              <a:t>: Population of block group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err="1"/>
              <a:t>AveOccup</a:t>
            </a:r>
            <a:r>
              <a:rPr lang="en-US" sz="1600" dirty="0"/>
              <a:t>: Average occupancy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Latitude</a:t>
            </a:r>
            <a:r>
              <a:rPr lang="en-US" sz="1600" dirty="0"/>
              <a:t>: Latitude of the block group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Longitude</a:t>
            </a:r>
            <a:r>
              <a:rPr lang="en-US" sz="1600" dirty="0"/>
              <a:t>: Longitude of the block group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Price</a:t>
            </a:r>
            <a:r>
              <a:rPr lang="en-US" sz="1600" dirty="0"/>
              <a:t>: Target variable (house price)</a:t>
            </a:r>
            <a:endParaRPr lang="en-US" sz="16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</a:fld>
            <a:endParaRPr lang="en-US"/>
          </a:p>
        </p:txBody>
      </p:sp>
      <p:sp>
        <p:nvSpPr>
          <p:cNvPr id="2" name="Rectangle: Rounded Corners 1"/>
          <p:cNvSpPr/>
          <p:nvPr/>
        </p:nvSpPr>
        <p:spPr>
          <a:xfrm>
            <a:off x="9352038" y="2496457"/>
            <a:ext cx="1359505" cy="6579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  <a:endParaRPr lang="en-IN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9073848" y="3570514"/>
            <a:ext cx="795867" cy="5031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  <a:endParaRPr lang="en-IN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10103253" y="3570514"/>
            <a:ext cx="795867" cy="5031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  <a:endParaRPr lang="en-IN" dirty="0"/>
          </a:p>
        </p:txBody>
      </p:sp>
      <p:sp>
        <p:nvSpPr>
          <p:cNvPr id="7" name="Oval 6"/>
          <p:cNvSpPr/>
          <p:nvPr/>
        </p:nvSpPr>
        <p:spPr>
          <a:xfrm>
            <a:off x="9113081" y="4373638"/>
            <a:ext cx="717399" cy="4305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80%</a:t>
            </a:r>
            <a:endParaRPr lang="en-IN" sz="1200" dirty="0"/>
          </a:p>
        </p:txBody>
      </p:sp>
      <p:sp>
        <p:nvSpPr>
          <p:cNvPr id="8" name="Oval 7"/>
          <p:cNvSpPr/>
          <p:nvPr/>
        </p:nvSpPr>
        <p:spPr>
          <a:xfrm>
            <a:off x="10142486" y="4373638"/>
            <a:ext cx="717399" cy="4305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20%</a:t>
            </a:r>
            <a:endParaRPr lang="en-IN" sz="1200" dirty="0"/>
          </a:p>
        </p:txBody>
      </p:sp>
      <p:sp>
        <p:nvSpPr>
          <p:cNvPr id="16" name="Arrow: Down 15"/>
          <p:cNvSpPr/>
          <p:nvPr/>
        </p:nvSpPr>
        <p:spPr>
          <a:xfrm>
            <a:off x="10440709" y="3391505"/>
            <a:ext cx="154720" cy="1681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Down 16"/>
          <p:cNvSpPr/>
          <p:nvPr/>
        </p:nvSpPr>
        <p:spPr>
          <a:xfrm>
            <a:off x="9419632" y="3402391"/>
            <a:ext cx="154720" cy="1681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Minus Sign 17"/>
          <p:cNvSpPr/>
          <p:nvPr/>
        </p:nvSpPr>
        <p:spPr>
          <a:xfrm>
            <a:off x="9254218" y="3165324"/>
            <a:ext cx="1501411" cy="371020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Minus Sign 18"/>
          <p:cNvSpPr/>
          <p:nvPr/>
        </p:nvSpPr>
        <p:spPr>
          <a:xfrm>
            <a:off x="9937525" y="2862072"/>
            <a:ext cx="97536" cy="748308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/>
          <p:cNvSpPr/>
          <p:nvPr/>
        </p:nvSpPr>
        <p:spPr>
          <a:xfrm rot="5400000">
            <a:off x="9305280" y="4160014"/>
            <a:ext cx="299962" cy="1272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Arrow: Right 20"/>
          <p:cNvSpPr/>
          <p:nvPr/>
        </p:nvSpPr>
        <p:spPr>
          <a:xfrm rot="5400000">
            <a:off x="10368087" y="4160014"/>
            <a:ext cx="299962" cy="1272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</p:spPr>
        <p:txBody>
          <a:bodyPr anchor="ctr">
            <a:normAutofit/>
          </a:bodyPr>
          <a:lstStyle/>
          <a:p>
            <a:r>
              <a:rPr lang="en-IN" dirty="0"/>
              <a:t>Data Exploration &amp; Preprocessing</a:t>
            </a:r>
            <a:endParaRPr lang="en-US" b="0" dirty="0"/>
          </a:p>
        </p:txBody>
      </p:sp>
      <p:sp>
        <p:nvSpPr>
          <p:cNvPr id="8" name="Rectangle 1"/>
          <p:cNvSpPr>
            <a:spLocks noGrp="1" noChangeArrowheads="1"/>
          </p:cNvSpPr>
          <p:nvPr>
            <p:ph sz="half" idx="2"/>
          </p:nvPr>
        </p:nvSpPr>
        <p:spPr bwMode="auto">
          <a:xfrm>
            <a:off x="850168" y="1828800"/>
            <a:ext cx="4967931" cy="435133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norm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Missing Values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: No missing values in the dataset.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Statistical Summary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: Provide a few key statistics: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Mean house price: 2.07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Maximum price: 5.00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Features like income and population have varying distributions.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Correlation Heatmap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: A visual representation showing the correlation between features and the target price.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069"/>
          <a:stretch>
            <a:fillRect/>
          </a:stretch>
        </p:blipFill>
        <p:spPr bwMode="auto">
          <a:xfrm>
            <a:off x="6008599" y="1828800"/>
            <a:ext cx="4967931" cy="4351338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168" y="876301"/>
            <a:ext cx="10122632" cy="652054"/>
          </a:xfrm>
        </p:spPr>
        <p:txBody>
          <a:bodyPr anchor="ctr">
            <a:normAutofit/>
          </a:bodyPr>
          <a:lstStyle/>
          <a:p>
            <a:r>
              <a:rPr lang="en-IN" dirty="0"/>
              <a:t>Model Comparison</a:t>
            </a:r>
            <a:endParaRPr lang="en-US" b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</a:fld>
            <a:endParaRPr lang="en-US"/>
          </a:p>
        </p:txBody>
      </p:sp>
      <p:graphicFrame>
        <p:nvGraphicFramePr>
          <p:cNvPr id="9" name="Rectangle 1"/>
          <p:cNvGraphicFramePr>
            <a:graphicFrameLocks noGrp="1"/>
          </p:cNvGraphicFramePr>
          <p:nvPr>
            <p:ph sz="half" idx="2"/>
          </p:nvPr>
        </p:nvGraphicFramePr>
        <p:xfrm>
          <a:off x="850168" y="1828800"/>
          <a:ext cx="101263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Performance - Results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69142" y="1828800"/>
            <a:ext cx="9307387" cy="4351338"/>
          </a:xfrm>
        </p:spPr>
        <p:txBody>
          <a:bodyPr/>
          <a:lstStyle/>
          <a:p>
            <a:r>
              <a:rPr lang="en-US" dirty="0"/>
              <a:t>Displaying the table comparing R² and MAE for each model.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7411" y="2667081"/>
            <a:ext cx="6988146" cy="30139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Ink 5"/>
              <p14:cNvContentPartPr/>
              <p14:nvPr/>
            </p14:nvContentPartPr>
            <p14:xfrm>
              <a:off x="2641295" y="4165594"/>
              <a:ext cx="594000" cy="19800"/>
            </p14:xfrm>
          </p:contentPart>
        </mc:Choice>
        <mc:Fallback xmlns="">
          <p:pic>
            <p:nvPicPr>
              <p:cNvPr id="6" name="Ink 5"/>
            </p:nvPicPr>
            <p:blipFill>
              <a:blip r:embed="rId3"/>
            </p:blipFill>
            <p:spPr>
              <a:xfrm>
                <a:off x="2641295" y="4165594"/>
                <a:ext cx="594000" cy="1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Ink 7"/>
              <p14:cNvContentPartPr/>
              <p14:nvPr/>
            </p14:nvContentPartPr>
            <p14:xfrm>
              <a:off x="5118455" y="4184674"/>
              <a:ext cx="396720" cy="20160"/>
            </p14:xfrm>
          </p:contentPart>
        </mc:Choice>
        <mc:Fallback xmlns="">
          <p:pic>
            <p:nvPicPr>
              <p:cNvPr id="8" name="Ink 7"/>
            </p:nvPicPr>
            <p:blipFill>
              <a:blip r:embed="rId5"/>
            </p:blipFill>
            <p:spPr>
              <a:xfrm>
                <a:off x="5118455" y="4184674"/>
                <a:ext cx="396720" cy="2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Ink 8"/>
              <p14:cNvContentPartPr/>
              <p14:nvPr/>
            </p14:nvContentPartPr>
            <p14:xfrm>
              <a:off x="7368095" y="4170274"/>
              <a:ext cx="398880" cy="10800"/>
            </p14:xfrm>
          </p:contentPart>
        </mc:Choice>
        <mc:Fallback xmlns="">
          <p:pic>
            <p:nvPicPr>
              <p:cNvPr id="9" name="Ink 8"/>
            </p:nvPicPr>
            <p:blipFill>
              <a:blip r:embed="rId7"/>
            </p:blipFill>
            <p:spPr>
              <a:xfrm>
                <a:off x="7368095" y="4170274"/>
                <a:ext cx="398880" cy="1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Ink 9"/>
              <p14:cNvContentPartPr/>
              <p14:nvPr/>
            </p14:nvContentPartPr>
            <p14:xfrm>
              <a:off x="2651375" y="3551074"/>
              <a:ext cx="194760" cy="13140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9"/>
            </p:blipFill>
            <p:spPr>
              <a:xfrm>
                <a:off x="2651375" y="3551074"/>
                <a:ext cx="194760" cy="131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Ink 10"/>
              <p14:cNvContentPartPr/>
              <p14:nvPr/>
            </p14:nvContentPartPr>
            <p14:xfrm>
              <a:off x="2641295" y="3546034"/>
              <a:ext cx="1086840" cy="1548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1"/>
            </p:blipFill>
            <p:spPr>
              <a:xfrm>
                <a:off x="2641295" y="3546034"/>
                <a:ext cx="1086840" cy="15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Ink 11"/>
              <p14:cNvContentPartPr/>
              <p14:nvPr/>
            </p14:nvContentPartPr>
            <p14:xfrm>
              <a:off x="5157335" y="3570514"/>
              <a:ext cx="393120" cy="1548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3"/>
            </p:blipFill>
            <p:spPr>
              <a:xfrm>
                <a:off x="5157335" y="3570514"/>
                <a:ext cx="393120" cy="15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6" name="Ink 15"/>
              <p14:cNvContentPartPr/>
              <p14:nvPr/>
            </p14:nvContentPartPr>
            <p14:xfrm>
              <a:off x="7310135" y="3555394"/>
              <a:ext cx="366840" cy="1548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15"/>
            </p:blipFill>
            <p:spPr>
              <a:xfrm>
                <a:off x="7310135" y="3555394"/>
                <a:ext cx="366840" cy="154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</p:spPr>
        <p:txBody>
          <a:bodyPr anchor="ctr">
            <a:normAutofit/>
          </a:bodyPr>
          <a:lstStyle/>
          <a:p>
            <a:r>
              <a:rPr lang="en-IN" dirty="0"/>
              <a:t>Visualizing Model Predictions</a:t>
            </a:r>
            <a:endParaRPr lang="en-IN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sz="half" idx="2"/>
          </p:nvPr>
        </p:nvSpPr>
        <p:spPr bwMode="auto">
          <a:xfrm>
            <a:off x="850168" y="1828800"/>
            <a:ext cx="9754937" cy="435133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normAutofit fontScale="92500" lnSpcReduction="10000"/>
          </a:bodyPr>
          <a:lstStyle/>
          <a:p>
            <a:pPr marL="0" marR="0" lvl="0" indent="0" algn="just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Scatter Plot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: Actual vs Predicted prices for the test data.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This helps in visualizing how close the predicted values are to the actual values.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endParaRPr lang="en-US" altLang="en-US" sz="1800" dirty="0"/>
          </a:p>
          <a:p>
            <a:pPr marL="0" marR="0" lvl="0" indent="0" algn="just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endParaRPr lang="en-US" altLang="en-US" sz="1800" dirty="0"/>
          </a:p>
          <a:p>
            <a:pPr marL="0" marR="0" lvl="0" indent="0" algn="just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Model Insights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Random Forest and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provide the best performance with high R² values and low MAE.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Support Vector Regressor and K-Nearest Neighbors performed poorly.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</a:fld>
            <a:endParaRPr 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16" y="2691936"/>
            <a:ext cx="1654174" cy="173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47947"/>
            <a:ext cx="1600621" cy="167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0</TotalTime>
  <Words>3828</Words>
  <Application>WPS Presentation</Application>
  <PresentationFormat>Widescreen</PresentationFormat>
  <Paragraphs>169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SimSun</vt:lpstr>
      <vt:lpstr>Wingdings</vt:lpstr>
      <vt:lpstr>Arial Black</vt:lpstr>
      <vt:lpstr>Avenir Next LT Pro</vt:lpstr>
      <vt:lpstr>Yu Gothic UI</vt:lpstr>
      <vt:lpstr>Times New Roman</vt:lpstr>
      <vt:lpstr>Microsoft YaHei</vt:lpstr>
      <vt:lpstr>Arial Unicode MS</vt:lpstr>
      <vt:lpstr>Calibri</vt:lpstr>
      <vt:lpstr>Avenir Next LT Pro</vt:lpstr>
      <vt:lpstr>Segoe Print</vt:lpstr>
      <vt:lpstr>Office Theme</vt:lpstr>
      <vt:lpstr>House Price Prediction using Machine Learning </vt:lpstr>
      <vt:lpstr>AGENDA</vt:lpstr>
      <vt:lpstr>Project Overview</vt:lpstr>
      <vt:lpstr>Introduction</vt:lpstr>
      <vt:lpstr>Dataset Details</vt:lpstr>
      <vt:lpstr>Data Exploration &amp; Preprocessing</vt:lpstr>
      <vt:lpstr>Model Comparison</vt:lpstr>
      <vt:lpstr>Model Performance - Results Table</vt:lpstr>
      <vt:lpstr>Visualizing Model Predictions</vt:lpstr>
      <vt:lpstr>Scatter Plot</vt:lpstr>
      <vt:lpstr>Binary Classification:  Price Prediction</vt:lpstr>
      <vt:lpstr>KEY INSIGHTS</vt:lpstr>
      <vt:lpstr>Conclusion</vt:lpstr>
      <vt:lpstr>Future Work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Pothuri, Teja Sai Rama Varma</dc:creator>
  <cp:lastModifiedBy>P.Tejasai ramavarma</cp:lastModifiedBy>
  <cp:revision>18</cp:revision>
  <dcterms:created xsi:type="dcterms:W3CDTF">2024-12-04T21:23:00Z</dcterms:created>
  <dcterms:modified xsi:type="dcterms:W3CDTF">2025-06-12T11:04:37Z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538DC1EEF8A744BDB48DC3F351948A0D_12</vt:lpwstr>
  </property>
  <property fmtid="{D5CDD505-2E9C-101B-9397-08002B2CF9AE}" pid="3" name="KSOProductBuildVer">
    <vt:lpwstr>1033-12.2.0.21179</vt:lpwstr>
  </property>
</Properties>
</file>